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view3D>
      <c:rAngAx val="1"/>
    </c:view3D>
    <c:plotArea>
      <c:layout/>
      <c:bar3DChart>
        <c:barDir val="col"/>
        <c:grouping val="stacked"/>
        <c:ser>
          <c:idx val="0"/>
          <c:order val="0"/>
          <c:tx>
            <c:strRef>
              <c:f>Feuil1!$B$1</c:f>
              <c:strCache>
                <c:ptCount val="1"/>
                <c:pt idx="0">
                  <c:v>Série 1</c:v>
                </c:pt>
              </c:strCache>
            </c:strRef>
          </c:tx>
          <c:cat>
            <c:strRef>
              <c:f>Feuil1!$A$2:$A$5</c:f>
              <c:strCache>
                <c:ptCount val="4"/>
                <c:pt idx="0">
                  <c:v>Jeunes</c:v>
                </c:pt>
                <c:pt idx="1">
                  <c:v>Personnes Agées</c:v>
                </c:pt>
                <c:pt idx="2">
                  <c:v>Religieux</c:v>
                </c:pt>
                <c:pt idx="3">
                  <c:v>Autorités</c:v>
                </c:pt>
              </c:strCache>
            </c:strRef>
          </c:cat>
          <c:val>
            <c:numRef>
              <c:f>Feuil1!$B$2:$B$5</c:f>
              <c:numCache>
                <c:formatCode>General</c:formatCode>
                <c:ptCount val="4"/>
                <c:pt idx="0">
                  <c:v>16</c:v>
                </c:pt>
                <c:pt idx="1">
                  <c:v>32</c:v>
                </c:pt>
                <c:pt idx="2">
                  <c:v>12</c:v>
                </c:pt>
                <c:pt idx="3">
                  <c:v>0</c:v>
                </c:pt>
              </c:numCache>
            </c:numRef>
          </c:val>
        </c:ser>
        <c:ser>
          <c:idx val="1"/>
          <c:order val="1"/>
          <c:tx>
            <c:strRef>
              <c:f>Feuil1!$C$1</c:f>
              <c:strCache>
                <c:ptCount val="1"/>
                <c:pt idx="0">
                  <c:v>Série 2</c:v>
                </c:pt>
              </c:strCache>
            </c:strRef>
          </c:tx>
          <c:cat>
            <c:strRef>
              <c:f>Feuil1!$A$2:$A$5</c:f>
              <c:strCache>
                <c:ptCount val="4"/>
                <c:pt idx="0">
                  <c:v>Jeunes</c:v>
                </c:pt>
                <c:pt idx="1">
                  <c:v>Personnes Agées</c:v>
                </c:pt>
                <c:pt idx="2">
                  <c:v>Religieux</c:v>
                </c:pt>
                <c:pt idx="3">
                  <c:v>Autorités</c:v>
                </c:pt>
              </c:strCache>
            </c:strRef>
          </c:cat>
          <c:val>
            <c:numRef>
              <c:f>Feuil1!$C$2:$C$5</c:f>
              <c:numCache>
                <c:formatCode>General</c:formatCode>
                <c:ptCount val="4"/>
                <c:pt idx="0">
                  <c:v>2.4</c:v>
                </c:pt>
                <c:pt idx="1">
                  <c:v>4.4000000000000004</c:v>
                </c:pt>
                <c:pt idx="2">
                  <c:v>1.8</c:v>
                </c:pt>
                <c:pt idx="3">
                  <c:v>2.8</c:v>
                </c:pt>
              </c:numCache>
            </c:numRef>
          </c:val>
        </c:ser>
        <c:ser>
          <c:idx val="2"/>
          <c:order val="2"/>
          <c:tx>
            <c:strRef>
              <c:f>Feuil1!$D$1</c:f>
              <c:strCache>
                <c:ptCount val="1"/>
                <c:pt idx="0">
                  <c:v>Série 3</c:v>
                </c:pt>
              </c:strCache>
            </c:strRef>
          </c:tx>
          <c:cat>
            <c:strRef>
              <c:f>Feuil1!$A$2:$A$5</c:f>
              <c:strCache>
                <c:ptCount val="4"/>
                <c:pt idx="0">
                  <c:v>Jeunes</c:v>
                </c:pt>
                <c:pt idx="1">
                  <c:v>Personnes Agées</c:v>
                </c:pt>
                <c:pt idx="2">
                  <c:v>Religieux</c:v>
                </c:pt>
                <c:pt idx="3">
                  <c:v>Autorités</c:v>
                </c:pt>
              </c:strCache>
            </c:strRef>
          </c:cat>
          <c:val>
            <c:numRef>
              <c:f>Feuil1!$D$2:$D$5</c:f>
              <c:numCache>
                <c:formatCode>General</c:formatCode>
                <c:ptCount val="4"/>
                <c:pt idx="0">
                  <c:v>2</c:v>
                </c:pt>
                <c:pt idx="1">
                  <c:v>2</c:v>
                </c:pt>
                <c:pt idx="2">
                  <c:v>3</c:v>
                </c:pt>
                <c:pt idx="3">
                  <c:v>5</c:v>
                </c:pt>
              </c:numCache>
            </c:numRef>
          </c:val>
        </c:ser>
        <c:shape val="box"/>
        <c:axId val="65692032"/>
        <c:axId val="65791872"/>
        <c:axId val="0"/>
      </c:bar3DChart>
      <c:catAx>
        <c:axId val="65692032"/>
        <c:scaling>
          <c:orientation val="minMax"/>
        </c:scaling>
        <c:axPos val="b"/>
        <c:tickLblPos val="nextTo"/>
        <c:crossAx val="65791872"/>
        <c:crosses val="autoZero"/>
        <c:auto val="1"/>
        <c:lblAlgn val="ctr"/>
        <c:lblOffset val="100"/>
      </c:catAx>
      <c:valAx>
        <c:axId val="65791872"/>
        <c:scaling>
          <c:orientation val="minMax"/>
        </c:scaling>
        <c:axPos val="l"/>
        <c:majorGridlines/>
        <c:numFmt formatCode="General" sourceLinked="1"/>
        <c:tickLblPos val="nextTo"/>
        <c:crossAx val="65692032"/>
        <c:crosses val="autoZero"/>
        <c:crossBetween val="between"/>
      </c:valAx>
    </c:plotArea>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EBC0B558-7069-4309-BE0B-A17771E4A9E2}"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C0B558-7069-4309-BE0B-A17771E4A9E2}"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EBC0B558-7069-4309-BE0B-A17771E4A9E2}"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8F5646C-A2DF-4355-94F8-A869A82D33D8}" type="datetimeFigureOut">
              <a:rPr lang="fr-FR" smtClean="0"/>
              <a:pPr/>
              <a:t>19/11/2024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C0B558-7069-4309-BE0B-A17771E4A9E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8F5646C-A2DF-4355-94F8-A869A82D33D8}" type="datetimeFigureOut">
              <a:rPr lang="fr-FR" smtClean="0"/>
              <a:pPr/>
              <a:t>19/11/2024</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BC0B558-7069-4309-BE0B-A17771E4A9E2}"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dmmondo22@gmail.com" TargetMode="External"/><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2844" y="4714884"/>
            <a:ext cx="4429156" cy="1470025"/>
          </a:xfrm>
        </p:spPr>
        <p:txBody>
          <a:bodyPr>
            <a:noAutofit/>
          </a:bodyPr>
          <a:lstStyle/>
          <a:p>
            <a:pPr algn="l"/>
            <a:r>
              <a:rPr lang="fr-FR" sz="3200" dirty="0" smtClean="0">
                <a:solidFill>
                  <a:srgbClr val="FFFF00"/>
                </a:solidFill>
                <a:latin typeface="Bahnschrift SemiBold Condensed" pitchFamily="34" charset="0"/>
              </a:rPr>
              <a:t>Rapport d’enquête </a:t>
            </a:r>
            <a:br>
              <a:rPr lang="fr-FR" sz="3200" dirty="0" smtClean="0">
                <a:solidFill>
                  <a:srgbClr val="FFFF00"/>
                </a:solidFill>
                <a:latin typeface="Bahnschrift SemiBold Condensed" pitchFamily="34" charset="0"/>
              </a:rPr>
            </a:br>
            <a:r>
              <a:rPr lang="fr-FR" sz="3200" dirty="0" smtClean="0">
                <a:solidFill>
                  <a:srgbClr val="FFFF00"/>
                </a:solidFill>
                <a:latin typeface="Bahnschrift SemiBold Condensed" pitchFamily="34" charset="0"/>
              </a:rPr>
              <a:t>sur la Recherche -Action</a:t>
            </a:r>
            <a:endParaRPr lang="fr-FR" sz="3200" dirty="0">
              <a:solidFill>
                <a:srgbClr val="FFFF00"/>
              </a:solidFill>
              <a:latin typeface="Bahnschrift SemiBold Condensed" pitchFamily="34" charset="0"/>
            </a:endParaRPr>
          </a:p>
        </p:txBody>
      </p:sp>
      <p:sp>
        <p:nvSpPr>
          <p:cNvPr id="3" name="Sous-titre 2"/>
          <p:cNvSpPr>
            <a:spLocks noGrp="1"/>
          </p:cNvSpPr>
          <p:nvPr>
            <p:ph type="subTitle" idx="1"/>
          </p:nvPr>
        </p:nvSpPr>
        <p:spPr>
          <a:xfrm>
            <a:off x="1371600" y="5643578"/>
            <a:ext cx="6400800" cy="857256"/>
          </a:xfrm>
        </p:spPr>
        <p:txBody>
          <a:bodyPr/>
          <a:lstStyle/>
          <a:p>
            <a:r>
              <a:rPr lang="fr-FR" b="1" i="1" dirty="0" smtClean="0">
                <a:solidFill>
                  <a:srgbClr val="FF0000"/>
                </a:solidFill>
              </a:rPr>
              <a:t>Année 2024</a:t>
            </a:r>
            <a:endParaRPr lang="fr-FR" b="1" dirty="0">
              <a:solidFill>
                <a:srgbClr val="FF0000"/>
              </a:solidFill>
            </a:endParaRPr>
          </a:p>
        </p:txBody>
      </p:sp>
      <p:pic>
        <p:nvPicPr>
          <p:cNvPr id="4" name="Image 3"/>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tretch>
            <a:fillRect/>
          </a:stretch>
        </p:blipFill>
        <p:spPr>
          <a:xfrm>
            <a:off x="214282" y="214290"/>
            <a:ext cx="8715436" cy="1357322"/>
          </a:xfrm>
          <a:prstGeom prst="rect">
            <a:avLst/>
          </a:prstGeom>
        </p:spPr>
      </p:pic>
      <p:sp>
        <p:nvSpPr>
          <p:cNvPr id="1026" name="Zone de texte 142"/>
          <p:cNvSpPr txBox="1">
            <a:spLocks noChangeArrowheads="1"/>
          </p:cNvSpPr>
          <p:nvPr/>
        </p:nvSpPr>
        <p:spPr bwMode="auto">
          <a:xfrm>
            <a:off x="1142976" y="2000240"/>
            <a:ext cx="6553200" cy="923330"/>
          </a:xfrm>
          <a:prstGeom prst="rect">
            <a:avLst/>
          </a:prstGeom>
          <a:noFill/>
          <a:ln w="6350">
            <a:noFill/>
            <a:miter lim="800000"/>
            <a:headEnd/>
            <a:tailEnd/>
          </a:ln>
        </p:spPr>
        <p:txBody>
          <a:bodyPr vert="horz" wrap="square" lIns="0" tIns="0" rIns="0" bIns="0" numCol="1" anchor="b"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1" u="none" strike="noStrike" cap="none" normalizeH="0" baseline="0" dirty="0" smtClean="0">
                <a:ln>
                  <a:noFill/>
                </a:ln>
                <a:solidFill>
                  <a:schemeClr val="tx1"/>
                </a:solidFill>
                <a:effectLst/>
                <a:latin typeface="Arial" pitchFamily="34" charset="0"/>
                <a:cs typeface="Arial" pitchFamily="34" charset="0"/>
              </a:rPr>
              <a:t>Tél : 00235 99 90 20 36/66 90 20 36</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1" u="none" strike="noStrike" cap="none" normalizeH="0" baseline="0" dirty="0" smtClean="0">
                <a:ln>
                  <a:noFill/>
                </a:ln>
                <a:solidFill>
                  <a:schemeClr val="tx1"/>
                </a:solidFill>
                <a:effectLst/>
                <a:latin typeface="Arial" pitchFamily="34" charset="0"/>
                <a:cs typeface="Arial" pitchFamily="34" charset="0"/>
              </a:rPr>
              <a:t>Email : </a:t>
            </a:r>
            <a:r>
              <a:rPr kumimoji="0" lang="fr-FR" sz="2000" b="0" i="1" u="none" strike="noStrike" cap="none" normalizeH="0" baseline="0" dirty="0" smtClean="0">
                <a:ln>
                  <a:noFill/>
                </a:ln>
                <a:solidFill>
                  <a:schemeClr val="tx1"/>
                </a:solidFill>
                <a:effectLst/>
                <a:latin typeface="Arial" pitchFamily="34" charset="0"/>
                <a:cs typeface="Arial" pitchFamily="34" charset="0"/>
                <a:hlinkClick r:id="rId3"/>
              </a:rPr>
              <a:t>admmondo22@gmail.com</a:t>
            </a:r>
            <a:endParaRPr kumimoji="0" lang="fr-FR" sz="2000" b="0" i="1"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1" u="none" strike="noStrike" cap="none" normalizeH="0" baseline="0" dirty="0" smtClean="0">
                <a:ln>
                  <a:noFill/>
                </a:ln>
                <a:solidFill>
                  <a:schemeClr val="tx1"/>
                </a:solidFill>
                <a:effectLst/>
                <a:latin typeface="Arial" pitchFamily="34" charset="0"/>
                <a:cs typeface="Arial" pitchFamily="34" charset="0"/>
              </a:rPr>
              <a:t>Site : www.adesot.org</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9" name="Connecteur droit 8"/>
          <p:cNvCxnSpPr/>
          <p:nvPr/>
        </p:nvCxnSpPr>
        <p:spPr>
          <a:xfrm>
            <a:off x="714348" y="1928802"/>
            <a:ext cx="8001056"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Titre 1"/>
          <p:cNvSpPr txBox="1">
            <a:spLocks/>
          </p:cNvSpPr>
          <p:nvPr/>
        </p:nvSpPr>
        <p:spPr>
          <a:xfrm>
            <a:off x="838200" y="3316297"/>
            <a:ext cx="7772400" cy="1470025"/>
          </a:xfrm>
          <a:prstGeom prst="rect">
            <a:avLst/>
          </a:prstGeom>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p>
            <a:pPr algn="ctr"/>
            <a:r>
              <a:rPr lang="fr-FR" sz="3600" b="1" dirty="0" smtClean="0"/>
              <a:t>Réduire les impacts des conflits intercommunautaires </a:t>
            </a:r>
            <a:r>
              <a:rPr lang="fr-FR" sz="3600" b="1" dirty="0" smtClean="0"/>
              <a:t>dans </a:t>
            </a:r>
          </a:p>
          <a:p>
            <a:pPr algn="ctr"/>
            <a:r>
              <a:rPr lang="fr-FR" sz="3600" b="1" dirty="0" smtClean="0"/>
              <a:t>le </a:t>
            </a:r>
            <a:r>
              <a:rPr lang="fr-FR" sz="3600" b="1" dirty="0" smtClean="0"/>
              <a:t>Sud-Kanem</a:t>
            </a:r>
            <a:endParaRPr lang="fr-F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5786" y="214290"/>
            <a:ext cx="7143800" cy="928710"/>
          </a:xfrm>
        </p:spPr>
        <p:txBody>
          <a:bodyPr>
            <a:normAutofit/>
          </a:bodyPr>
          <a:lstStyle/>
          <a:p>
            <a:pPr lvl="0"/>
            <a:r>
              <a:rPr lang="fr-FR" b="1" dirty="0" smtClean="0"/>
              <a:t>Objectif Général : </a:t>
            </a:r>
            <a:endParaRPr lang="fr-FR" dirty="0"/>
          </a:p>
        </p:txBody>
      </p:sp>
      <p:sp>
        <p:nvSpPr>
          <p:cNvPr id="3" name="Espace réservé du contenu 2"/>
          <p:cNvSpPr>
            <a:spLocks noGrp="1"/>
          </p:cNvSpPr>
          <p:nvPr>
            <p:ph idx="1"/>
          </p:nvPr>
        </p:nvSpPr>
        <p:spPr>
          <a:xfrm>
            <a:off x="457200" y="1214422"/>
            <a:ext cx="8229600" cy="4911741"/>
          </a:xfrm>
        </p:spPr>
        <p:txBody>
          <a:bodyPr>
            <a:normAutofit fontScale="77500" lnSpcReduction="20000"/>
          </a:bodyPr>
          <a:lstStyle/>
          <a:p>
            <a:pPr algn="just">
              <a:buNone/>
            </a:pPr>
            <a:r>
              <a:rPr lang="fr-FR" dirty="0" smtClean="0"/>
              <a:t>Le Département du Sud-Kanem est une zone en proie des conflits intercommunautaires vue sa densité de la population éleveur et agriculteur. Cette zone présente une sensibilité qui nécessite des appuis multiforme des partenaires et l’Etat pour parvenir a circonscrire les conflits dans toutes ses formes. </a:t>
            </a:r>
          </a:p>
          <a:p>
            <a:pPr algn="just">
              <a:buNone/>
            </a:pPr>
            <a:r>
              <a:rPr lang="fr-FR" dirty="0" smtClean="0"/>
              <a:t>Ces conflits a différents niveaux impacts sur la vie socioéconomique du département du Sud-Kanem, est une menace fondamentale pour le vivre ensemble des communautés. </a:t>
            </a:r>
          </a:p>
          <a:p>
            <a:pPr algn="just">
              <a:buNone/>
            </a:pPr>
            <a:r>
              <a:rPr lang="fr-FR" dirty="0" smtClean="0"/>
              <a:t>A cet effet, il faut militer pour identifier les vraies causes, celles qui génèrent les conflits entre les différentes communautés vivant dans le département du Sud-Kanem.  C’est le lieu de définir entre les différentes communautés une close de vivre ensemble pour le développement de leur localité. </a:t>
            </a:r>
          </a:p>
          <a:p>
            <a:pPr algn="just">
              <a:buNone/>
            </a:pPr>
            <a:r>
              <a:rPr lang="fr-FR" dirty="0" smtClean="0"/>
              <a:t>De ce fait, l’Association pour le Développement de </a:t>
            </a:r>
            <a:r>
              <a:rPr lang="fr-FR" dirty="0" err="1" smtClean="0"/>
              <a:t>Mondo</a:t>
            </a:r>
            <a:r>
              <a:rPr lang="fr-FR" dirty="0" smtClean="0"/>
              <a:t> (ADM), vue son expérience de terrain en sa qualité d’une association locale qui œuvre le vivre ensemble des différentes communautés dans le département du Sud-Kanem, veut pérenniser dans la sensibilisation et la formation des populations continue pour parvenir à une paix sociale durable entre les communautés. </a:t>
            </a:r>
          </a:p>
          <a:p>
            <a:pPr algn="just"/>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1785934"/>
            <a:ext cx="8229600" cy="1143000"/>
          </a:xfrm>
        </p:spPr>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Objectifs </a:t>
            </a:r>
            <a:r>
              <a:rPr lang="fr-FR" b="1" dirty="0" smtClean="0"/>
              <a:t>spécifiques </a:t>
            </a:r>
            <a:r>
              <a:rPr lang="fr-FR" dirty="0" smtClean="0"/>
              <a:t> </a:t>
            </a:r>
            <a:br>
              <a:rPr lang="fr-FR" dirty="0" smtClean="0"/>
            </a:br>
            <a:r>
              <a:rPr lang="fr-FR" dirty="0">
                <a:solidFill>
                  <a:srgbClr val="00B050"/>
                </a:solidFill>
              </a:rPr>
              <a:t/>
            </a:r>
            <a:br>
              <a:rPr lang="fr-FR" dirty="0">
                <a:solidFill>
                  <a:srgbClr val="00B050"/>
                </a:solidFill>
              </a:rPr>
            </a:br>
            <a:endParaRPr lang="fr-FR" dirty="0">
              <a:solidFill>
                <a:srgbClr val="00B050"/>
              </a:solidFill>
            </a:endParaRPr>
          </a:p>
        </p:txBody>
      </p:sp>
      <p:sp>
        <p:nvSpPr>
          <p:cNvPr id="3" name="Espace réservé du contenu 2"/>
          <p:cNvSpPr>
            <a:spLocks noGrp="1"/>
          </p:cNvSpPr>
          <p:nvPr>
            <p:ph idx="1"/>
          </p:nvPr>
        </p:nvSpPr>
        <p:spPr/>
        <p:txBody>
          <a:bodyPr>
            <a:normAutofit/>
          </a:bodyPr>
          <a:lstStyle/>
          <a:p>
            <a:pPr lvl="0"/>
            <a:r>
              <a:rPr lang="fr-FR" dirty="0" smtClean="0"/>
              <a:t>Parvenir </a:t>
            </a:r>
            <a:r>
              <a:rPr lang="fr-FR" dirty="0" smtClean="0"/>
              <a:t>à amener les populations à se sensibiliser entre elles pour mieux pour mieux vivre en société ;</a:t>
            </a:r>
          </a:p>
          <a:p>
            <a:pPr lvl="0"/>
            <a:r>
              <a:rPr lang="fr-FR" dirty="0" smtClean="0"/>
              <a:t>Amener </a:t>
            </a:r>
            <a:r>
              <a:rPr lang="fr-FR" dirty="0" smtClean="0"/>
              <a:t>les populations à contribuer aux efforts du gouvernement et les partenaires dans la recherche de la paix durable au Tchad ;</a:t>
            </a:r>
          </a:p>
          <a:p>
            <a:pPr lvl="0"/>
            <a:r>
              <a:rPr lang="fr-FR" dirty="0" smtClean="0"/>
              <a:t>Initier les populations a une cohabitation pacifique dans les différentes langues et dialectes ;</a:t>
            </a:r>
          </a:p>
          <a:p>
            <a:pPr lvl="0"/>
            <a:r>
              <a:rPr lang="fr-FR" dirty="0" smtClean="0"/>
              <a:t>Inciter les jeunes à demeuré les points focaux des brassages entre les communautés</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89093"/>
            <a:ext cx="8229600" cy="5054617"/>
          </a:xfrm>
        </p:spPr>
        <p:txBody>
          <a:bodyPr>
            <a:normAutofit/>
          </a:bodyPr>
          <a:lstStyle/>
          <a:p>
            <a:r>
              <a:rPr lang="fr-FR" dirty="0" smtClean="0"/>
              <a:t>L’Association pour le Développement de </a:t>
            </a:r>
            <a:r>
              <a:rPr lang="fr-FR" dirty="0" err="1" smtClean="0"/>
              <a:t>Mondo</a:t>
            </a:r>
            <a:r>
              <a:rPr lang="fr-FR" dirty="0" smtClean="0"/>
              <a:t> (ADM), prévoit des activités orientées dans le domaine des formations des couches vulnérables liées au conflit intercommunautaire, en particulier les organisations des femmes et des jeunes qui opèrent dans le département du Sud-Kanem dans la recherche d’une paix définitive. </a:t>
            </a:r>
            <a:endParaRPr lang="fr-FR" dirty="0"/>
          </a:p>
        </p:txBody>
      </p:sp>
      <p:sp>
        <p:nvSpPr>
          <p:cNvPr id="4" name="Titre 1"/>
          <p:cNvSpPr>
            <a:spLocks noGrp="1"/>
          </p:cNvSpPr>
          <p:nvPr>
            <p:ph type="title"/>
          </p:nvPr>
        </p:nvSpPr>
        <p:spPr>
          <a:xfrm>
            <a:off x="785786" y="500026"/>
            <a:ext cx="7143800" cy="928710"/>
          </a:xfrm>
        </p:spPr>
        <p:txBody>
          <a:bodyPr>
            <a:normAutofit/>
          </a:bodyPr>
          <a:lstStyle/>
          <a:p>
            <a:pPr algn="ctr"/>
            <a:r>
              <a:rPr lang="fr-FR" b="1" dirty="0" smtClean="0"/>
              <a:t>Activités  </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331929"/>
            <a:ext cx="8229600" cy="4525963"/>
          </a:xfrm>
        </p:spPr>
        <p:txBody>
          <a:bodyPr>
            <a:normAutofit fontScale="85000" lnSpcReduction="20000"/>
          </a:bodyPr>
          <a:lstStyle/>
          <a:p>
            <a:pPr algn="just">
              <a:buNone/>
            </a:pPr>
            <a:r>
              <a:rPr lang="fr-FR" dirty="0" smtClean="0"/>
              <a:t>Située dans l’extrême </a:t>
            </a:r>
            <a:r>
              <a:rPr lang="fr-FR" dirty="0" smtClean="0"/>
              <a:t>Nord-Ouest </a:t>
            </a:r>
            <a:r>
              <a:rPr lang="fr-FR" dirty="0" smtClean="0"/>
              <a:t>de la capitale tchadienne, le département du Sud-Kanem une zone d’agriculture et d’élevage par excellent dans un passé récent où les différentes communautés vivaient en parfaite harmonie mais, cette confiance de vivre ensemble a fait place aux conflits sous différentes formes mais les symptômes sont similaires. </a:t>
            </a:r>
          </a:p>
          <a:p>
            <a:pPr algn="just">
              <a:buNone/>
            </a:pPr>
            <a:r>
              <a:rPr lang="fr-FR" dirty="0" smtClean="0"/>
              <a:t>Ces conflits demeurent un frein pour le développement du Sud-Kanem par manque de règlement et l’instauration d’une nouvelle confiance entre les communautés. C’est pour cette raison que, pour identifier les ingrédients générateurs de conflit, l’association ADM s’est investie dans une recherche de proximité au sein des communautés, qui expriment un besoin constant, celui de les accompagner dans les formations continues et les sensibilisations à différents niveaux pour parvenir à un résultat souhaité de tous. </a:t>
            </a:r>
          </a:p>
          <a:p>
            <a:pPr>
              <a:buNone/>
            </a:pPr>
            <a:endParaRPr lang="fr-FR" dirty="0"/>
          </a:p>
        </p:txBody>
      </p:sp>
      <p:sp>
        <p:nvSpPr>
          <p:cNvPr id="6" name="Titre 1"/>
          <p:cNvSpPr>
            <a:spLocks noGrp="1"/>
          </p:cNvSpPr>
          <p:nvPr>
            <p:ph type="title"/>
          </p:nvPr>
        </p:nvSpPr>
        <p:spPr>
          <a:xfrm>
            <a:off x="785786" y="285728"/>
            <a:ext cx="7143800" cy="928710"/>
          </a:xfrm>
        </p:spPr>
        <p:txBody>
          <a:bodyPr>
            <a:normAutofit fontScale="90000"/>
          </a:bodyPr>
          <a:lstStyle/>
          <a:p>
            <a:pPr algn="ctr"/>
            <a:r>
              <a:rPr lang="fr-FR" sz="4000" b="1" dirty="0" smtClean="0"/>
              <a:t>Rôle </a:t>
            </a:r>
            <a:r>
              <a:rPr lang="fr-FR" sz="4000" b="1" dirty="0" smtClean="0"/>
              <a:t>de la recherche dans le projet</a:t>
            </a:r>
            <a:r>
              <a:rPr lang="fr-FR" b="1" dirty="0" smtClean="0"/>
              <a:t> </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p:cNvSpPr>
            <a:spLocks noGrp="1"/>
          </p:cNvSpPr>
          <p:nvPr>
            <p:ph idx="1"/>
          </p:nvPr>
        </p:nvSpPr>
        <p:spPr>
          <a:xfrm>
            <a:off x="457200" y="1331929"/>
            <a:ext cx="8229600" cy="4525963"/>
          </a:xfrm>
        </p:spPr>
        <p:txBody>
          <a:bodyPr>
            <a:normAutofit lnSpcReduction="10000"/>
          </a:bodyPr>
          <a:lstStyle/>
          <a:p>
            <a:pPr algn="just">
              <a:buNone/>
            </a:pPr>
            <a:r>
              <a:rPr lang="fr-FR" dirty="0" smtClean="0"/>
              <a:t>Cette recherche qui </a:t>
            </a:r>
            <a:r>
              <a:rPr lang="fr-FR" dirty="0" smtClean="0"/>
              <a:t>est </a:t>
            </a:r>
            <a:r>
              <a:rPr lang="fr-FR" dirty="0" smtClean="0"/>
              <a:t>articulée sur les questionnaires idoines à la paix </a:t>
            </a:r>
            <a:r>
              <a:rPr lang="fr-FR" dirty="0" smtClean="0"/>
              <a:t>sociale </a:t>
            </a:r>
            <a:r>
              <a:rPr lang="fr-FR" dirty="0" smtClean="0"/>
              <a:t>entre les communautés a permis de connaitre les besoins complexes des populations de la recherche d’une paix définitive entre les communautés dans le département du Sud-Kanem, a permis d’identifier 5 types conflits. Il s’agit de : </a:t>
            </a:r>
            <a:r>
              <a:rPr lang="fr-FR" b="1" dirty="0" smtClean="0"/>
              <a:t>conflit d'intérêt ; éleveur et agriculteur ; identitaire ; de valeur et  interculturel</a:t>
            </a:r>
            <a:endParaRPr lang="fr-FR" dirty="0" smtClean="0"/>
          </a:p>
          <a:p>
            <a:pPr algn="just">
              <a:buNone/>
            </a:pPr>
            <a:r>
              <a:rPr lang="fr-FR" dirty="0" smtClean="0"/>
              <a:t>Ce microprojet vient en appui à cette couche vulnérable liée au conflit intercommunautaire dans le département du Sud-</a:t>
            </a:r>
            <a:r>
              <a:rPr lang="fr-FR" dirty="0" err="1" smtClean="0"/>
              <a:t>kanem</a:t>
            </a:r>
            <a:r>
              <a:rPr lang="fr-FR" dirty="0" smtClean="0"/>
              <a:t>.   </a:t>
            </a:r>
          </a:p>
          <a:p>
            <a:pPr algn="just">
              <a:buNone/>
            </a:pP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1203348"/>
          </a:xfrm>
        </p:spPr>
        <p:txBody>
          <a:bodyPr>
            <a:normAutofit/>
          </a:bodyPr>
          <a:lstStyle/>
          <a:p>
            <a:pPr algn="ctr"/>
            <a:r>
              <a:rPr lang="fr-FR" sz="3600" b="1" dirty="0" smtClean="0"/>
              <a:t>Question </a:t>
            </a:r>
            <a:r>
              <a:rPr lang="fr-FR" sz="3600" b="1" dirty="0" smtClean="0"/>
              <a:t>de recherche  </a:t>
            </a:r>
            <a:endParaRPr lang="fr-FR" sz="3600" dirty="0"/>
          </a:p>
        </p:txBody>
      </p:sp>
      <p:sp>
        <p:nvSpPr>
          <p:cNvPr id="3" name="Espace réservé du contenu 2"/>
          <p:cNvSpPr>
            <a:spLocks noGrp="1"/>
          </p:cNvSpPr>
          <p:nvPr>
            <p:ph idx="1"/>
          </p:nvPr>
        </p:nvSpPr>
        <p:spPr/>
        <p:txBody>
          <a:bodyPr>
            <a:normAutofit/>
          </a:bodyPr>
          <a:lstStyle/>
          <a:p>
            <a:pPr lvl="0"/>
            <a:r>
              <a:rPr lang="fr-FR" b="1" dirty="0" smtClean="0"/>
              <a:t>La résolution d’un conflit se résout de la meilleure manière pacifique par voie d’un dialogue ? </a:t>
            </a:r>
            <a:endParaRPr lang="fr-FR" dirty="0" smtClean="0"/>
          </a:p>
          <a:p>
            <a:pPr lvl="0"/>
            <a:r>
              <a:rPr lang="fr-FR" b="1" dirty="0" smtClean="0"/>
              <a:t>Dans ce contexte, il faut préconiser des pistes a exploitées : Créer un climat de collaboration et de confiance ?  </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714488"/>
            <a:ext cx="8229600" cy="4411675"/>
          </a:xfrm>
        </p:spPr>
        <p:txBody>
          <a:bodyPr>
            <a:normAutofit lnSpcReduction="10000"/>
          </a:bodyPr>
          <a:lstStyle/>
          <a:p>
            <a:pPr algn="just">
              <a:buNone/>
            </a:pPr>
            <a:r>
              <a:rPr lang="fr-FR" dirty="0" smtClean="0"/>
              <a:t>Disposant d’une méthodologie de travail </a:t>
            </a:r>
            <a:r>
              <a:rPr lang="fr-FR" dirty="0" smtClean="0"/>
              <a:t>de proximité</a:t>
            </a:r>
            <a:r>
              <a:rPr lang="fr-FR" dirty="0" smtClean="0"/>
              <a:t>, l’ADM, s’est basé sur des indices générateurs des conflits quotidiens sur la vie des populations. Les questionnaires sont notifiés de par OUI ou NON. La ciblée choisie : des personnes âgées et les jeunes du département du Sud-Kanem.</a:t>
            </a:r>
          </a:p>
          <a:p>
            <a:pPr algn="just">
              <a:buNone/>
            </a:pPr>
            <a:r>
              <a:rPr lang="fr-FR" dirty="0" smtClean="0"/>
              <a:t>Il est a relevé que l’ADM administrée thématique qui ont répondu dans leur contexte afin de comprendre sur axe orienté la résolution des conflits intercommunautaires dans le Sud-Kanem, d’où sur son passage laisse des impacts sur la vie sociale et économique.    </a:t>
            </a:r>
          </a:p>
          <a:p>
            <a:pPr>
              <a:buNone/>
            </a:pPr>
            <a:endParaRPr lang="fr-FR" dirty="0"/>
          </a:p>
        </p:txBody>
      </p:sp>
      <p:sp>
        <p:nvSpPr>
          <p:cNvPr id="4" name="Titre 1"/>
          <p:cNvSpPr>
            <a:spLocks noGrp="1"/>
          </p:cNvSpPr>
          <p:nvPr>
            <p:ph type="title"/>
          </p:nvPr>
        </p:nvSpPr>
        <p:spPr>
          <a:xfrm>
            <a:off x="457200" y="214290"/>
            <a:ext cx="8229600" cy="1203348"/>
          </a:xfrm>
        </p:spPr>
        <p:txBody>
          <a:bodyPr>
            <a:normAutofit/>
          </a:bodyPr>
          <a:lstStyle/>
          <a:p>
            <a:pPr algn="ctr"/>
            <a:r>
              <a:rPr lang="fr-FR" sz="3600" b="1" dirty="0" smtClean="0"/>
              <a:t>Outils de recherche </a:t>
            </a:r>
            <a:r>
              <a:rPr lang="fr-FR" sz="3600" b="1" dirty="0" smtClean="0"/>
              <a:t>utilisés</a:t>
            </a:r>
            <a:r>
              <a:rPr lang="fr-FR" sz="3600" b="1" dirty="0" smtClean="0"/>
              <a:t> </a:t>
            </a:r>
            <a:endParaRPr lang="fr-FR"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a:spLocks noGrp="1"/>
          </p:cNvSpPr>
          <p:nvPr>
            <p:ph type="title"/>
          </p:nvPr>
        </p:nvSpPr>
        <p:spPr>
          <a:xfrm>
            <a:off x="457200" y="214290"/>
            <a:ext cx="8229600" cy="1203348"/>
          </a:xfrm>
        </p:spPr>
        <p:txBody>
          <a:bodyPr>
            <a:normAutofit/>
          </a:bodyPr>
          <a:lstStyle/>
          <a:p>
            <a:pPr algn="ctr"/>
            <a:r>
              <a:rPr lang="fr-FR" sz="3600" b="1" dirty="0" smtClean="0"/>
              <a:t>Résultats et implication de la recherche </a:t>
            </a:r>
            <a:endParaRPr lang="fr-FR" sz="3600" dirty="0"/>
          </a:p>
        </p:txBody>
      </p:sp>
      <p:sp>
        <p:nvSpPr>
          <p:cNvPr id="5" name="Espace réservé du contenu 2"/>
          <p:cNvSpPr>
            <a:spLocks noGrp="1"/>
          </p:cNvSpPr>
          <p:nvPr>
            <p:ph idx="1"/>
          </p:nvPr>
        </p:nvSpPr>
        <p:spPr>
          <a:xfrm>
            <a:off x="457200" y="1714488"/>
            <a:ext cx="8229600" cy="4411675"/>
          </a:xfrm>
        </p:spPr>
        <p:txBody>
          <a:bodyPr>
            <a:normAutofit/>
          </a:bodyPr>
          <a:lstStyle/>
          <a:p>
            <a:r>
              <a:rPr lang="fr-FR" dirty="0" smtClean="0"/>
              <a:t>La recherche menée par l’Association ADM, a donnée des résultats escomptés pour lui permettre de cerner les besoins des populations dans le domaine des résolutions des conflits intercommunautaires et celle de venir en appui aux populations pour lui permettre de trouver une solution aux conflits dans la zone du Sud-Kanem. Au total un échantillon de 1500 personnes qui ont été touchées par des questions de la recherche sur les conflits et leurs impacts dans la zone du Sud-Kanem soit 60,4%. </a:t>
            </a:r>
          </a:p>
          <a:p>
            <a:pPr>
              <a:buNone/>
            </a:pP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p:cNvGraphicFramePr/>
          <p:nvPr/>
        </p:nvGraphicFramePr>
        <p:xfrm>
          <a:off x="1828800" y="1828800"/>
          <a:ext cx="5486400" cy="3200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214422"/>
            <a:ext cx="8229600" cy="5110178"/>
          </a:xfrm>
        </p:spPr>
        <p:txBody>
          <a:bodyPr>
            <a:normAutofit/>
          </a:bodyPr>
          <a:lstStyle/>
          <a:p>
            <a:r>
              <a:rPr lang="fr-FR" b="1" dirty="0" smtClean="0"/>
              <a:t>Relative à la question 1, </a:t>
            </a:r>
            <a:r>
              <a:rPr lang="fr-FR" dirty="0" smtClean="0"/>
              <a:t>La résolution d’un conflit se résout de la meilleure manière pacifique par voie d’un dialogue ? </a:t>
            </a:r>
          </a:p>
          <a:p>
            <a:pPr>
              <a:buNone/>
            </a:pPr>
            <a:r>
              <a:rPr lang="fr-FR" dirty="0" smtClean="0"/>
              <a:t>La conclusion de la recherche, a motivée l’ADM pour organiser des activités orientée dans </a:t>
            </a:r>
            <a:r>
              <a:rPr lang="fr-FR" dirty="0" smtClean="0"/>
              <a:t>le cadre de la </a:t>
            </a:r>
            <a:r>
              <a:rPr lang="fr-FR" dirty="0" smtClean="0"/>
              <a:t>formation et des sensibilisations des organisations des femmes et jeunes afin de faciliter la cohabitation pacifique entre les </a:t>
            </a:r>
            <a:r>
              <a:rPr lang="fr-FR" dirty="0" smtClean="0"/>
              <a:t>différentes communautés</a:t>
            </a:r>
            <a:r>
              <a:rPr lang="fr-FR" dirty="0" smtClean="0"/>
              <a:t>.</a:t>
            </a: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71612"/>
            <a:ext cx="8229600" cy="4554551"/>
          </a:xfrm>
        </p:spPr>
        <p:txBody>
          <a:bodyPr/>
          <a:lstStyle/>
          <a:p>
            <a:pPr>
              <a:buNone/>
            </a:pPr>
            <a:r>
              <a:rPr lang="fr-FR" dirty="0" smtClean="0"/>
              <a:t>Sollicitant l’organisation des </a:t>
            </a:r>
            <a:r>
              <a:rPr lang="fr-FR" dirty="0" smtClean="0"/>
              <a:t>formations et des </a:t>
            </a:r>
            <a:r>
              <a:rPr lang="fr-FR" dirty="0" smtClean="0"/>
              <a:t>sensibilisations au profit des organisations des femmes et des jeunes du département du Sud-Kanem, dans ce cadre de figure l’ADM a eut a réalisées des activités ci dessous cités </a:t>
            </a:r>
            <a:r>
              <a:rPr lang="fr-FR" dirty="0" smtClean="0"/>
              <a:t>à travers le microprojet: </a:t>
            </a:r>
            <a:endParaRPr lang="fr-FR" dirty="0" smtClean="0"/>
          </a:p>
          <a:p>
            <a:pPr lvl="0"/>
            <a:r>
              <a:rPr lang="fr-FR" b="1" dirty="0" smtClean="0"/>
              <a:t>Formation et la sensibilisation sur les conflits intercommunautaires</a:t>
            </a:r>
            <a:endParaRPr lang="fr-FR" dirty="0" smtClean="0"/>
          </a:p>
          <a:p>
            <a:pPr lvl="0"/>
            <a:r>
              <a:rPr lang="fr-FR" b="1" dirty="0" smtClean="0"/>
              <a:t>Création et animation des clubs d’écoutes sur les conflits intercommunautaires. </a:t>
            </a:r>
            <a:endParaRPr lang="fr-FR" dirty="0"/>
          </a:p>
        </p:txBody>
      </p:sp>
      <p:sp>
        <p:nvSpPr>
          <p:cNvPr id="4" name="Titre 1"/>
          <p:cNvSpPr>
            <a:spLocks noGrp="1"/>
          </p:cNvSpPr>
          <p:nvPr>
            <p:ph type="title"/>
          </p:nvPr>
        </p:nvSpPr>
        <p:spPr>
          <a:xfrm>
            <a:off x="457200" y="214290"/>
            <a:ext cx="8229600" cy="1203348"/>
          </a:xfrm>
        </p:spPr>
        <p:txBody>
          <a:bodyPr>
            <a:normAutofit/>
          </a:bodyPr>
          <a:lstStyle/>
          <a:p>
            <a:pPr algn="ctr"/>
            <a:r>
              <a:rPr lang="fr-FR" sz="3600" b="1" dirty="0" smtClean="0"/>
              <a:t>Résultats et recommandations </a:t>
            </a:r>
            <a:endParaRPr lang="fr-FR"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071546"/>
            <a:ext cx="8229600" cy="5253054"/>
          </a:xfrm>
        </p:spPr>
        <p:txBody>
          <a:bodyPr/>
          <a:lstStyle/>
          <a:p>
            <a:pPr>
              <a:buNone/>
            </a:pPr>
            <a:r>
              <a:rPr lang="fr-FR" dirty="0" smtClean="0"/>
              <a:t>Parallèlement, l’ADM a achevé le microprojet sur la gestion des conflits intercommunautaires à travers les activités cités ci-hautes, les travaux de notre recherche a permis une bonne compréhension des besoins en matière de la gestion des conflits intercommunautaires. </a:t>
            </a:r>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1414"/>
            <a:ext cx="8229600" cy="1143000"/>
          </a:xfrm>
        </p:spPr>
        <p:txBody>
          <a:bodyPr>
            <a:normAutofit/>
          </a:bodyPr>
          <a:lstStyle/>
          <a:p>
            <a:pPr lvl="0" algn="ctr"/>
            <a:r>
              <a:rPr lang="fr-FR" b="1" dirty="0" smtClean="0">
                <a:solidFill>
                  <a:srgbClr val="00B050"/>
                </a:solidFill>
              </a:rPr>
              <a:t>Conclusion</a:t>
            </a:r>
            <a:endParaRPr lang="fr-FR" dirty="0">
              <a:solidFill>
                <a:srgbClr val="00B050"/>
              </a:solidFill>
            </a:endParaRPr>
          </a:p>
        </p:txBody>
      </p:sp>
      <p:sp>
        <p:nvSpPr>
          <p:cNvPr id="3" name="Espace réservé du contenu 2"/>
          <p:cNvSpPr>
            <a:spLocks noGrp="1"/>
          </p:cNvSpPr>
          <p:nvPr>
            <p:ph idx="1"/>
          </p:nvPr>
        </p:nvSpPr>
        <p:spPr>
          <a:xfrm>
            <a:off x="457200" y="1357298"/>
            <a:ext cx="8229600" cy="4967302"/>
          </a:xfrm>
        </p:spPr>
        <p:txBody>
          <a:bodyPr>
            <a:normAutofit/>
          </a:bodyPr>
          <a:lstStyle/>
          <a:p>
            <a:r>
              <a:rPr lang="fr-FR" dirty="0" smtClean="0"/>
              <a:t>La mauvaise gestion des espaces agricoles, l’abreuvage des bêtes dans les eaux consommées par les populations ont été identifiés comme étant les principales sources de tensions entre les communautés. Malgré une banalisation de ces conflits due à la récurrence, ceux-ci suscitent une inquiétude générale au niveau de tous les acteurs concernés qui sont unanimes sur le fait que les tensions affectent la cohésion sociale</a:t>
            </a:r>
            <a:r>
              <a:rPr lang="fr-FR" dirty="0" smtClean="0"/>
              <a:t>.</a:t>
            </a:r>
            <a:endParaRPr lang="fr-FR"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28670"/>
            <a:ext cx="8229600" cy="5197493"/>
          </a:xfrm>
        </p:spPr>
        <p:txBody>
          <a:bodyPr/>
          <a:lstStyle/>
          <a:p>
            <a:r>
              <a:rPr lang="fr-FR" dirty="0"/>
              <a:t>En ce qui Concerne la collaboration entre les autorités et les populations, tous les acteurs interrogés ont indiqué le manque de collaboration franche et de stratégies communes. Ainsi, il est souhaitable que le gouvernement et les partenaires, invitent les autorités administratives à une franche collaboration sans complaisance à différents pour mieux identités les nouvelles tensions des conflits qui vont naître.</a:t>
            </a:r>
          </a:p>
          <a:p>
            <a:pPr>
              <a:buNone/>
            </a:pP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lgn="ctr"/>
            <a:r>
              <a:rPr lang="fr-FR" b="1" dirty="0" smtClean="0">
                <a:solidFill>
                  <a:srgbClr val="00B050"/>
                </a:solidFill>
              </a:rPr>
              <a:t>RECOMMANDATIONS </a:t>
            </a:r>
            <a:endParaRPr lang="fr-FR" dirty="0">
              <a:solidFill>
                <a:srgbClr val="00B050"/>
              </a:solidFill>
            </a:endParaRPr>
          </a:p>
        </p:txBody>
      </p:sp>
      <p:sp>
        <p:nvSpPr>
          <p:cNvPr id="3" name="Espace réservé du contenu 2"/>
          <p:cNvSpPr>
            <a:spLocks noGrp="1"/>
          </p:cNvSpPr>
          <p:nvPr>
            <p:ph idx="1"/>
          </p:nvPr>
        </p:nvSpPr>
        <p:spPr/>
        <p:txBody>
          <a:bodyPr/>
          <a:lstStyle/>
          <a:p>
            <a:r>
              <a:rPr lang="fr-FR" b="1" dirty="0"/>
              <a:t>Promouvoir le dialogue au sein des communautés et avec les autorités locales sur les questions de gestion des ressources naturelles ;</a:t>
            </a:r>
          </a:p>
          <a:p>
            <a:pPr>
              <a:buNone/>
            </a:pPr>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71480"/>
            <a:ext cx="8229600" cy="5554683"/>
          </a:xfrm>
        </p:spPr>
        <p:txBody>
          <a:bodyPr/>
          <a:lstStyle/>
          <a:p>
            <a:pPr lvl="0"/>
            <a:r>
              <a:rPr lang="fr-FR" dirty="0">
                <a:solidFill>
                  <a:srgbClr val="C00000"/>
                </a:solidFill>
              </a:rPr>
              <a:t>Renforcer les mécanismes existants de gestion des conflits liés aux ressources naturelles en redynamisant le fonctionnement des comités ; </a:t>
            </a:r>
          </a:p>
          <a:p>
            <a:pPr lvl="0"/>
            <a:r>
              <a:rPr lang="fr-FR" dirty="0">
                <a:solidFill>
                  <a:srgbClr val="C00000"/>
                </a:solidFill>
              </a:rPr>
              <a:t>Développer la culture de registre, d’écriture de rapport et procès-verbaux ;</a:t>
            </a:r>
          </a:p>
          <a:p>
            <a:pPr lvl="0"/>
            <a:r>
              <a:rPr lang="fr-FR" dirty="0">
                <a:solidFill>
                  <a:srgbClr val="C00000"/>
                </a:solidFill>
              </a:rPr>
              <a:t>Renforcer les capacités des autorités traditionnelles sur les cadres règlementaires du foncier et de la transhumance. </a:t>
            </a:r>
          </a:p>
          <a:p>
            <a:pPr lvl="0"/>
            <a:r>
              <a:rPr lang="fr-FR" dirty="0">
                <a:solidFill>
                  <a:srgbClr val="C00000"/>
                </a:solidFill>
              </a:rPr>
              <a:t>Initier des rencontres périodiques entre les différentes communautés chaque trimestre ;</a:t>
            </a:r>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14356"/>
            <a:ext cx="8229600" cy="5411807"/>
          </a:xfrm>
        </p:spPr>
        <p:txBody>
          <a:bodyPr>
            <a:normAutofit/>
          </a:bodyPr>
          <a:lstStyle/>
          <a:p>
            <a:pPr lvl="0"/>
            <a:r>
              <a:rPr lang="fr-FR" dirty="0">
                <a:solidFill>
                  <a:srgbClr val="C00000"/>
                </a:solidFill>
              </a:rPr>
              <a:t>Encourager le leadership des communautés dans les villages pour les questions de continuité et de pérennité, en utilisant les associations des femmes et jeunes comme point d’ancrage des initiatives afin de promouvoir la cohésion sociale et la paix durable ; </a:t>
            </a:r>
          </a:p>
          <a:p>
            <a:pPr lvl="0"/>
            <a:r>
              <a:rPr lang="fr-FR" dirty="0">
                <a:solidFill>
                  <a:srgbClr val="C00000"/>
                </a:solidFill>
              </a:rPr>
              <a:t>Renforcer/mettre en place un cadre de coordination bilatérale entre les différents chefs traditionnels en matière de gestion des conflits, en initiant des réunions périodiques entre les autorités administratives et les autorités locales du département du Sud-Kanem ; </a:t>
            </a:r>
          </a:p>
          <a:p>
            <a:pPr lvl="0"/>
            <a:r>
              <a:rPr lang="fr-FR" dirty="0">
                <a:solidFill>
                  <a:srgbClr val="C00000"/>
                </a:solidFill>
              </a:rPr>
              <a:t>Mettre en place des outils de collecte de données.</a:t>
            </a:r>
          </a:p>
          <a:p>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85794"/>
            <a:ext cx="8229600" cy="846980"/>
          </a:xfrm>
        </p:spPr>
        <p:txBody>
          <a:bodyPr>
            <a:normAutofit/>
          </a:bodyPr>
          <a:lstStyle/>
          <a:p>
            <a:pPr algn="ctr"/>
            <a:r>
              <a:rPr lang="fr-FR" sz="3200" b="1" dirty="0"/>
              <a:t>Noms et prénoms des enquêteurs</a:t>
            </a:r>
            <a:endParaRPr lang="fr-FR" sz="3200" dirty="0"/>
          </a:p>
        </p:txBody>
      </p:sp>
      <p:graphicFrame>
        <p:nvGraphicFramePr>
          <p:cNvPr id="4" name="Tableau 3"/>
          <p:cNvGraphicFramePr>
            <a:graphicFrameLocks noGrp="1"/>
          </p:cNvGraphicFramePr>
          <p:nvPr/>
        </p:nvGraphicFramePr>
        <p:xfrm>
          <a:off x="1214414" y="2071680"/>
          <a:ext cx="7215237" cy="4178505"/>
        </p:xfrm>
        <a:graphic>
          <a:graphicData uri="http://schemas.openxmlformats.org/drawingml/2006/table">
            <a:tbl>
              <a:tblPr/>
              <a:tblGrid>
                <a:gridCol w="857256"/>
                <a:gridCol w="3571900"/>
                <a:gridCol w="2786081"/>
              </a:tblGrid>
              <a:tr h="366119">
                <a:tc>
                  <a:txBody>
                    <a:bodyPr/>
                    <a:lstStyle/>
                    <a:p>
                      <a:pPr marL="457200" algn="ctr">
                        <a:lnSpc>
                          <a:spcPct val="115000"/>
                        </a:lnSpc>
                        <a:spcAft>
                          <a:spcPts val="0"/>
                        </a:spcAft>
                      </a:pP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fr-FR" sz="1200" b="1" dirty="0">
                          <a:latin typeface="Tahoma"/>
                          <a:ea typeface="Calibri"/>
                          <a:cs typeface="Times New Roman"/>
                        </a:rPr>
                        <a:t>Noms et prénoms</a:t>
                      </a:r>
                      <a:endParaRPr lang="fr-FR"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fr-FR" sz="1200" b="1" dirty="0">
                          <a:latin typeface="Tahoma"/>
                          <a:ea typeface="Calibri"/>
                          <a:cs typeface="Times New Roman"/>
                        </a:rPr>
                        <a:t>Poste</a:t>
                      </a:r>
                      <a:endParaRPr lang="fr-FR"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1</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Ali </a:t>
                      </a:r>
                      <a:r>
                        <a:rPr lang="fr-FR" sz="1400" b="1" dirty="0" err="1" smtClean="0">
                          <a:latin typeface="Tahoma"/>
                          <a:ea typeface="Calibri"/>
                          <a:cs typeface="Times New Roman"/>
                        </a:rPr>
                        <a:t>Younouss</a:t>
                      </a:r>
                      <a:r>
                        <a:rPr lang="fr-FR" sz="1400" b="1" dirty="0" smtClean="0">
                          <a:latin typeface="Tahoma"/>
                          <a:ea typeface="Calibri"/>
                          <a:cs typeface="Times New Roman"/>
                        </a:rPr>
                        <a:t> </a:t>
                      </a:r>
                      <a:r>
                        <a:rPr lang="fr-FR" sz="1400" b="1" dirty="0">
                          <a:latin typeface="Tahoma"/>
                          <a:ea typeface="Calibri"/>
                          <a:cs typeface="Times New Roman"/>
                        </a:rPr>
                        <a:t>Ali </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smtClean="0">
                          <a:latin typeface="Tahoma"/>
                          <a:ea typeface="Calibri"/>
                          <a:cs typeface="Times New Roman"/>
                        </a:rPr>
                        <a:t>Superviseur</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2</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err="1">
                          <a:latin typeface="Tahoma"/>
                          <a:ea typeface="Calibri"/>
                          <a:cs typeface="Times New Roman"/>
                        </a:rPr>
                        <a:t>Soumaila</a:t>
                      </a:r>
                      <a:r>
                        <a:rPr lang="fr-FR" sz="1400" b="1" dirty="0">
                          <a:latin typeface="Tahoma"/>
                          <a:ea typeface="Calibri"/>
                          <a:cs typeface="Times New Roman"/>
                        </a:rPr>
                        <a:t> </a:t>
                      </a:r>
                      <a:r>
                        <a:rPr lang="fr-FR" sz="1400" b="1" dirty="0" err="1">
                          <a:latin typeface="Tahoma"/>
                          <a:ea typeface="Calibri"/>
                          <a:cs typeface="Times New Roman"/>
                        </a:rPr>
                        <a:t>Mahamat</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Enquêteur</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3</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err="1">
                          <a:latin typeface="Tahoma"/>
                          <a:ea typeface="Calibri"/>
                          <a:cs typeface="Times New Roman"/>
                        </a:rPr>
                        <a:t>Zeneba</a:t>
                      </a:r>
                      <a:r>
                        <a:rPr lang="fr-FR" sz="1400" b="1" dirty="0">
                          <a:latin typeface="Tahoma"/>
                          <a:ea typeface="Calibri"/>
                          <a:cs typeface="Times New Roman"/>
                        </a:rPr>
                        <a:t> </a:t>
                      </a:r>
                      <a:r>
                        <a:rPr lang="fr-FR" sz="1400" b="1" dirty="0" err="1">
                          <a:latin typeface="Tahoma"/>
                          <a:ea typeface="Calibri"/>
                          <a:cs typeface="Times New Roman"/>
                        </a:rPr>
                        <a:t>Mahamat</a:t>
                      </a:r>
                      <a:r>
                        <a:rPr lang="fr-FR" sz="1400" b="1" dirty="0">
                          <a:latin typeface="Tahoma"/>
                          <a:ea typeface="Calibri"/>
                          <a:cs typeface="Times New Roman"/>
                        </a:rPr>
                        <a:t> </a:t>
                      </a:r>
                      <a:r>
                        <a:rPr lang="fr-FR" sz="1400" b="1" dirty="0" err="1">
                          <a:latin typeface="Tahoma"/>
                          <a:ea typeface="Calibri"/>
                          <a:cs typeface="Times New Roman"/>
                        </a:rPr>
                        <a:t>Nour</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Enquêtrice</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4</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Ali Youssouf Idriss</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Enquêteur</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5</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err="1">
                          <a:latin typeface="Tahoma"/>
                          <a:ea typeface="Calibri"/>
                          <a:cs typeface="Times New Roman"/>
                        </a:rPr>
                        <a:t>Mahamat</a:t>
                      </a:r>
                      <a:r>
                        <a:rPr lang="fr-FR" sz="1400" b="1" dirty="0">
                          <a:latin typeface="Tahoma"/>
                          <a:ea typeface="Calibri"/>
                          <a:cs typeface="Times New Roman"/>
                        </a:rPr>
                        <a:t> Saleh </a:t>
                      </a:r>
                      <a:r>
                        <a:rPr lang="fr-FR" sz="1400" b="1" dirty="0" err="1">
                          <a:latin typeface="Tahoma"/>
                          <a:ea typeface="Calibri"/>
                          <a:cs typeface="Times New Roman"/>
                        </a:rPr>
                        <a:t>ali</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Enquêteur</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6</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err="1">
                          <a:latin typeface="Tahoma"/>
                          <a:ea typeface="Calibri"/>
                          <a:cs typeface="Times New Roman"/>
                        </a:rPr>
                        <a:t>Fatimé</a:t>
                      </a:r>
                      <a:r>
                        <a:rPr lang="fr-FR" sz="1400" b="1" dirty="0">
                          <a:latin typeface="Tahoma"/>
                          <a:ea typeface="Calibri"/>
                          <a:cs typeface="Times New Roman"/>
                        </a:rPr>
                        <a:t> Youssouf </a:t>
                      </a:r>
                      <a:r>
                        <a:rPr lang="fr-FR" sz="1400" b="1" dirty="0" err="1">
                          <a:latin typeface="Tahoma"/>
                          <a:ea typeface="Calibri"/>
                          <a:cs typeface="Times New Roman"/>
                        </a:rPr>
                        <a:t>Ahmat</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Enquêtrice</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7</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err="1" smtClean="0">
                          <a:latin typeface="Arial" pitchFamily="34" charset="0"/>
                          <a:ea typeface="Calibri"/>
                          <a:cs typeface="Arial" pitchFamily="34" charset="0"/>
                        </a:rPr>
                        <a:t>Outman</a:t>
                      </a:r>
                      <a:r>
                        <a:rPr lang="fr-FR" sz="1400" b="1" dirty="0" smtClean="0">
                          <a:latin typeface="Arial" pitchFamily="34" charset="0"/>
                          <a:ea typeface="Calibri"/>
                          <a:cs typeface="Arial" pitchFamily="34" charset="0"/>
                        </a:rPr>
                        <a:t> </a:t>
                      </a:r>
                      <a:r>
                        <a:rPr lang="fr-FR" sz="1400" b="1" dirty="0" err="1" smtClean="0">
                          <a:latin typeface="Arial" pitchFamily="34" charset="0"/>
                          <a:ea typeface="Calibri"/>
                          <a:cs typeface="Arial" pitchFamily="34" charset="0"/>
                        </a:rPr>
                        <a:t>Ahmat</a:t>
                      </a:r>
                      <a:r>
                        <a:rPr lang="fr-FR" sz="1400" b="1" dirty="0" smtClean="0">
                          <a:latin typeface="Arial" pitchFamily="34" charset="0"/>
                          <a:ea typeface="Calibri"/>
                          <a:cs typeface="Arial" pitchFamily="34" charset="0"/>
                        </a:rPr>
                        <a:t> </a:t>
                      </a:r>
                      <a:r>
                        <a:rPr lang="fr-FR" sz="1400" b="1" dirty="0" err="1" smtClean="0">
                          <a:latin typeface="Arial" pitchFamily="34" charset="0"/>
                          <a:ea typeface="Calibri"/>
                          <a:cs typeface="Arial" pitchFamily="34" charset="0"/>
                        </a:rPr>
                        <a:t>Djibrine</a:t>
                      </a:r>
                      <a:endParaRPr lang="fr-FR" sz="1400" b="1"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0" algn="just" defTabSz="914400" rtl="0" eaLnBrk="1" fontAlgn="auto" latinLnBrk="0" hangingPunct="1">
                        <a:lnSpc>
                          <a:spcPct val="115000"/>
                        </a:lnSpc>
                        <a:spcBef>
                          <a:spcPts val="0"/>
                        </a:spcBef>
                        <a:spcAft>
                          <a:spcPts val="0"/>
                        </a:spcAft>
                        <a:buClrTx/>
                        <a:buSzTx/>
                        <a:buFontTx/>
                        <a:buNone/>
                        <a:tabLst/>
                        <a:defRPr/>
                      </a:pPr>
                      <a:r>
                        <a:rPr lang="fr-FR" sz="1200" b="1" dirty="0" smtClean="0">
                          <a:latin typeface="Tahoma"/>
                          <a:ea typeface="Calibri"/>
                          <a:cs typeface="Times New Roman"/>
                        </a:rPr>
                        <a:t>Enquêtrice</a:t>
                      </a:r>
                      <a:endParaRPr lang="fr-FR" sz="1100" b="1" dirty="0" smtClean="0">
                        <a:latin typeface="Calibri"/>
                        <a:ea typeface="Calibri"/>
                        <a:cs typeface="Times New Roman"/>
                      </a:endParaRPr>
                    </a:p>
                    <a:p>
                      <a:pPr marL="457200" algn="just">
                        <a:lnSpc>
                          <a:spcPct val="115000"/>
                        </a:lnSpc>
                        <a:spcAft>
                          <a:spcPts val="0"/>
                        </a:spcAft>
                      </a:pP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8</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err="1">
                          <a:latin typeface="Tahoma"/>
                          <a:ea typeface="Calibri"/>
                          <a:cs typeface="Times New Roman"/>
                        </a:rPr>
                        <a:t>Zeneba</a:t>
                      </a:r>
                      <a:r>
                        <a:rPr lang="fr-FR" sz="1400" b="1" dirty="0">
                          <a:latin typeface="Tahoma"/>
                          <a:ea typeface="Calibri"/>
                          <a:cs typeface="Times New Roman"/>
                        </a:rPr>
                        <a:t> </a:t>
                      </a:r>
                      <a:r>
                        <a:rPr lang="fr-FR" sz="1400" b="1" dirty="0" err="1">
                          <a:latin typeface="Tahoma"/>
                          <a:ea typeface="Calibri"/>
                          <a:cs typeface="Times New Roman"/>
                        </a:rPr>
                        <a:t>Mahamat</a:t>
                      </a:r>
                      <a:r>
                        <a:rPr lang="fr-FR" sz="1400" b="1" dirty="0">
                          <a:latin typeface="Tahoma"/>
                          <a:ea typeface="Calibri"/>
                          <a:cs typeface="Times New Roman"/>
                        </a:rPr>
                        <a:t> Abdoulaye</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a:latin typeface="Tahoma"/>
                          <a:ea typeface="Calibri"/>
                          <a:cs typeface="Times New Roman"/>
                        </a:rPr>
                        <a:t>Enquêtrice</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9</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smtClean="0">
                          <a:latin typeface="Arial" pitchFamily="34" charset="0"/>
                          <a:ea typeface="Calibri"/>
                          <a:cs typeface="Arial" pitchFamily="34" charset="0"/>
                        </a:rPr>
                        <a:t>Brahim </a:t>
                      </a:r>
                      <a:r>
                        <a:rPr lang="fr-FR" sz="1400" b="1" dirty="0" err="1" smtClean="0">
                          <a:latin typeface="Arial" pitchFamily="34" charset="0"/>
                          <a:ea typeface="Calibri"/>
                          <a:cs typeface="Arial" pitchFamily="34" charset="0"/>
                        </a:rPr>
                        <a:t>Younouss</a:t>
                      </a:r>
                      <a:endParaRPr lang="fr-FR" sz="1400" b="1"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0" algn="just" defTabSz="914400" rtl="0" eaLnBrk="1" fontAlgn="auto" latinLnBrk="0" hangingPunct="1">
                        <a:lnSpc>
                          <a:spcPct val="115000"/>
                        </a:lnSpc>
                        <a:spcBef>
                          <a:spcPts val="0"/>
                        </a:spcBef>
                        <a:spcAft>
                          <a:spcPts val="0"/>
                        </a:spcAft>
                        <a:buClrTx/>
                        <a:buSzTx/>
                        <a:buFontTx/>
                        <a:buNone/>
                        <a:tabLst/>
                        <a:defRPr/>
                      </a:pPr>
                      <a:r>
                        <a:rPr lang="fr-FR" sz="1200" b="1" dirty="0" smtClean="0">
                          <a:latin typeface="Tahoma"/>
                          <a:ea typeface="Calibri"/>
                          <a:cs typeface="Times New Roman"/>
                        </a:rPr>
                        <a:t>Enquêtrice</a:t>
                      </a:r>
                      <a:endParaRPr lang="fr-FR" sz="1100" b="1" dirty="0" smtClean="0">
                        <a:latin typeface="Calibri"/>
                        <a:ea typeface="Calibri"/>
                        <a:cs typeface="Times New Roman"/>
                      </a:endParaRPr>
                    </a:p>
                    <a:p>
                      <a:pPr marL="457200" algn="just">
                        <a:lnSpc>
                          <a:spcPct val="115000"/>
                        </a:lnSpc>
                        <a:spcAft>
                          <a:spcPts val="0"/>
                        </a:spcAft>
                      </a:pP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19">
                <a:tc>
                  <a:txBody>
                    <a:bodyPr/>
                    <a:lstStyle/>
                    <a:p>
                      <a:pPr marL="457200" algn="just">
                        <a:lnSpc>
                          <a:spcPct val="115000"/>
                        </a:lnSpc>
                        <a:spcAft>
                          <a:spcPts val="0"/>
                        </a:spcAft>
                      </a:pPr>
                      <a:r>
                        <a:rPr lang="fr-FR" sz="1200" b="1" dirty="0" smtClean="0">
                          <a:latin typeface="Calibri"/>
                          <a:ea typeface="Calibri"/>
                          <a:cs typeface="Times New Roman"/>
                        </a:rPr>
                        <a:t>10</a:t>
                      </a: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fr-FR" sz="1400" b="1" dirty="0" err="1" smtClean="0">
                          <a:latin typeface="Arial" pitchFamily="34" charset="0"/>
                          <a:ea typeface="Calibri"/>
                          <a:cs typeface="Arial" pitchFamily="34" charset="0"/>
                        </a:rPr>
                        <a:t>Aché</a:t>
                      </a:r>
                      <a:r>
                        <a:rPr lang="fr-FR" sz="1400" b="1" dirty="0" smtClean="0">
                          <a:latin typeface="Arial" pitchFamily="34" charset="0"/>
                          <a:ea typeface="Calibri"/>
                          <a:cs typeface="Arial" pitchFamily="34" charset="0"/>
                        </a:rPr>
                        <a:t> Djida </a:t>
                      </a:r>
                      <a:r>
                        <a:rPr lang="fr-FR" sz="1400" b="1" dirty="0" err="1" smtClean="0">
                          <a:latin typeface="Arial" pitchFamily="34" charset="0"/>
                          <a:ea typeface="Calibri"/>
                          <a:cs typeface="Arial" pitchFamily="34" charset="0"/>
                        </a:rPr>
                        <a:t>Abdramane</a:t>
                      </a:r>
                      <a:endParaRPr lang="fr-FR" sz="1400" b="1"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0" algn="just" defTabSz="914400" rtl="0" eaLnBrk="1" fontAlgn="auto" latinLnBrk="0" hangingPunct="1">
                        <a:lnSpc>
                          <a:spcPct val="115000"/>
                        </a:lnSpc>
                        <a:spcBef>
                          <a:spcPts val="0"/>
                        </a:spcBef>
                        <a:spcAft>
                          <a:spcPts val="0"/>
                        </a:spcAft>
                        <a:buClrTx/>
                        <a:buSzTx/>
                        <a:buFontTx/>
                        <a:buNone/>
                        <a:tabLst/>
                        <a:defRPr/>
                      </a:pPr>
                      <a:r>
                        <a:rPr lang="fr-FR" sz="1200" b="1" dirty="0" smtClean="0">
                          <a:latin typeface="Tahoma"/>
                          <a:ea typeface="Calibri"/>
                          <a:cs typeface="Times New Roman"/>
                        </a:rPr>
                        <a:t>Enquêtrice</a:t>
                      </a:r>
                      <a:endParaRPr lang="fr-FR" sz="1100" b="1" dirty="0" smtClean="0">
                        <a:latin typeface="Calibri"/>
                        <a:ea typeface="Calibri"/>
                        <a:cs typeface="Times New Roman"/>
                      </a:endParaRPr>
                    </a:p>
                    <a:p>
                      <a:pPr marL="457200" algn="just">
                        <a:lnSpc>
                          <a:spcPct val="115000"/>
                        </a:lnSpc>
                        <a:spcAft>
                          <a:spcPts val="0"/>
                        </a:spcAft>
                      </a:pPr>
                      <a:endParaRPr lang="fr-FR" sz="12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72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99</TotalTime>
  <Words>1065</Words>
  <Application>Microsoft Office PowerPoint</Application>
  <PresentationFormat>Affichage à l'écran (4:3)</PresentationFormat>
  <Paragraphs>84</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Débit</vt:lpstr>
      <vt:lpstr>Rapport d’enquête  sur la Recherche -Action</vt:lpstr>
      <vt:lpstr>Objectif Général : </vt:lpstr>
      <vt:lpstr>    Objectifs spécifiques    </vt:lpstr>
      <vt:lpstr>Activités  </vt:lpstr>
      <vt:lpstr>Rôle de la recherche dans le projet </vt:lpstr>
      <vt:lpstr>Diapositive 6</vt:lpstr>
      <vt:lpstr>Question de recherche  </vt:lpstr>
      <vt:lpstr>Outils de recherche utilisés </vt:lpstr>
      <vt:lpstr>Résultats et implication de la recherche </vt:lpstr>
      <vt:lpstr>Diapositive 10</vt:lpstr>
      <vt:lpstr>Diapositive 11</vt:lpstr>
      <vt:lpstr>Résultats et recommandations </vt:lpstr>
      <vt:lpstr>Diapositive 13</vt:lpstr>
      <vt:lpstr>Conclusion</vt:lpstr>
      <vt:lpstr>Diapositive 15</vt:lpstr>
      <vt:lpstr>RECOMMANDATIONS </vt:lpstr>
      <vt:lpstr>Diapositive 17</vt:lpstr>
      <vt:lpstr>Diapositive 18</vt:lpstr>
      <vt:lpstr>Noms et prénoms des enquêteurs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d’enquête  sur la Recherche -Action</dc:title>
  <dc:creator>hp</dc:creator>
  <cp:lastModifiedBy>hp</cp:lastModifiedBy>
  <cp:revision>74</cp:revision>
  <dcterms:created xsi:type="dcterms:W3CDTF">2024-11-13T12:48:34Z</dcterms:created>
  <dcterms:modified xsi:type="dcterms:W3CDTF">2024-11-19T13:59:01Z</dcterms:modified>
</cp:coreProperties>
</file>